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6" r:id="rId3"/>
    <p:sldId id="257" r:id="rId4"/>
    <p:sldId id="261" r:id="rId5"/>
    <p:sldId id="258" r:id="rId6"/>
    <p:sldId id="260" r:id="rId7"/>
    <p:sldId id="265" r:id="rId8"/>
    <p:sldId id="266" r:id="rId9"/>
    <p:sldId id="259" r:id="rId10"/>
    <p:sldId id="264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37D92-408E-49FE-AD83-32186BBFAE70}" type="datetimeFigureOut">
              <a:rPr lang="ru-RU" smtClean="0"/>
              <a:pPr/>
              <a:t>02.02.2011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32FED-E173-4DC4-92D4-EE0148F9B6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37D92-408E-49FE-AD83-32186BBFAE70}" type="datetimeFigureOut">
              <a:rPr lang="ru-RU" smtClean="0"/>
              <a:pPr/>
              <a:t>02.02.2011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32FED-E173-4DC4-92D4-EE0148F9B6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37D92-408E-49FE-AD83-32186BBFAE70}" type="datetimeFigureOut">
              <a:rPr lang="ru-RU" smtClean="0"/>
              <a:pPr/>
              <a:t>02.02.2011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32FED-E173-4DC4-92D4-EE0148F9B6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37D92-408E-49FE-AD83-32186BBFAE70}" type="datetimeFigureOut">
              <a:rPr lang="ru-RU" smtClean="0"/>
              <a:pPr/>
              <a:t>02.02.2011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32FED-E173-4DC4-92D4-EE0148F9B6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37D92-408E-49FE-AD83-32186BBFAE70}" type="datetimeFigureOut">
              <a:rPr lang="ru-RU" smtClean="0"/>
              <a:pPr/>
              <a:t>02.02.2011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32FED-E173-4DC4-92D4-EE0148F9B6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37D92-408E-49FE-AD83-32186BBFAE70}" type="datetimeFigureOut">
              <a:rPr lang="ru-RU" smtClean="0"/>
              <a:pPr/>
              <a:t>02.02.2011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32FED-E173-4DC4-92D4-EE0148F9B6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37D92-408E-49FE-AD83-32186BBFAE70}" type="datetimeFigureOut">
              <a:rPr lang="ru-RU" smtClean="0"/>
              <a:pPr/>
              <a:t>02.02.2011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32FED-E173-4DC4-92D4-EE0148F9B6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37D92-408E-49FE-AD83-32186BBFAE70}" type="datetimeFigureOut">
              <a:rPr lang="ru-RU" smtClean="0"/>
              <a:pPr/>
              <a:t>02.02.2011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32FED-E173-4DC4-92D4-EE0148F9B6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37D92-408E-49FE-AD83-32186BBFAE70}" type="datetimeFigureOut">
              <a:rPr lang="ru-RU" smtClean="0"/>
              <a:pPr/>
              <a:t>02.02.2011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32FED-E173-4DC4-92D4-EE0148F9B6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37D92-408E-49FE-AD83-32186BBFAE70}" type="datetimeFigureOut">
              <a:rPr lang="ru-RU" smtClean="0"/>
              <a:pPr/>
              <a:t>02.02.2011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32FED-E173-4DC4-92D4-EE0148F9B6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37D92-408E-49FE-AD83-32186BBFAE70}" type="datetimeFigureOut">
              <a:rPr lang="ru-RU" smtClean="0"/>
              <a:pPr/>
              <a:t>02.02.2011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32FED-E173-4DC4-92D4-EE0148F9B6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37D92-408E-49FE-AD83-32186BBFAE70}" type="datetimeFigureOut">
              <a:rPr lang="ru-RU" smtClean="0"/>
              <a:pPr/>
              <a:t>02.02.2011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32FED-E173-4DC4-92D4-EE0148F9B66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00010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План работы педагогического совета</a:t>
            </a:r>
            <a:br>
              <a:rPr lang="ru-RU" sz="3600" dirty="0" smtClean="0"/>
            </a:br>
            <a:r>
              <a:rPr lang="ru-RU" sz="3600" dirty="0" smtClean="0"/>
              <a:t>«Итоги первого полугодия и планы на второе полугодие»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pPr algn="ctr">
              <a:buNone/>
            </a:pPr>
            <a:r>
              <a:rPr lang="ru-RU" dirty="0" smtClean="0"/>
              <a:t>Повестка дня:</a:t>
            </a:r>
          </a:p>
          <a:p>
            <a:pPr lvl="0"/>
            <a:r>
              <a:rPr lang="ru-RU" dirty="0" smtClean="0"/>
              <a:t>Вступительное слово директора</a:t>
            </a:r>
          </a:p>
          <a:p>
            <a:pPr lvl="0"/>
            <a:r>
              <a:rPr lang="ru-RU" dirty="0" smtClean="0"/>
              <a:t>В.Л</a:t>
            </a:r>
            <a:r>
              <a:rPr lang="ru-RU" dirty="0" smtClean="0"/>
              <a:t>. Никитина – Отчет социального педагога</a:t>
            </a:r>
          </a:p>
          <a:p>
            <a:pPr lvl="0"/>
            <a:r>
              <a:rPr lang="ru-RU" dirty="0" smtClean="0"/>
              <a:t>А.В. Львова – Отчет о работе общежития</a:t>
            </a:r>
          </a:p>
          <a:p>
            <a:r>
              <a:rPr lang="ru-RU" dirty="0" smtClean="0"/>
              <a:t>Н.М. Баланова – Итоги учебной работы</a:t>
            </a:r>
          </a:p>
          <a:p>
            <a:pPr lvl="0"/>
            <a:r>
              <a:rPr lang="ru-RU" dirty="0" smtClean="0"/>
              <a:t>Н.М</a:t>
            </a:r>
            <a:r>
              <a:rPr lang="ru-RU" dirty="0" smtClean="0"/>
              <a:t>. </a:t>
            </a:r>
            <a:r>
              <a:rPr lang="ru-RU" dirty="0" err="1" smtClean="0"/>
              <a:t>Баланова</a:t>
            </a:r>
            <a:r>
              <a:rPr lang="ru-RU" dirty="0" smtClean="0"/>
              <a:t> – По итогам аккредитации ОУ</a:t>
            </a:r>
          </a:p>
          <a:p>
            <a:pPr lvl="0"/>
            <a:r>
              <a:rPr lang="ru-RU" dirty="0" smtClean="0"/>
              <a:t>Е.И</a:t>
            </a:r>
            <a:r>
              <a:rPr lang="ru-RU" dirty="0" smtClean="0"/>
              <a:t>. Федорова – Система менеджмента качества Горно-геологического техникума </a:t>
            </a:r>
          </a:p>
          <a:p>
            <a:pPr lvl="0"/>
            <a:r>
              <a:rPr lang="ru-RU" dirty="0" smtClean="0"/>
              <a:t>М.А. Неустроев – Открытие  Горно-геологического техникума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ПОСЕЩАЕМОСТЬ ЗАНЯТИЙ учащимися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472" y="1862770"/>
          <a:ext cx="7844070" cy="406656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928694"/>
                <a:gridCol w="928694"/>
                <a:gridCol w="1000132"/>
                <a:gridCol w="1000132"/>
                <a:gridCol w="1000132"/>
                <a:gridCol w="1500198"/>
                <a:gridCol w="1486088"/>
              </a:tblGrid>
              <a:tr h="907074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группа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Всего часов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выполнено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Всего часов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выполнено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Пропуски на группу</a:t>
                      </a:r>
                      <a:endParaRPr lang="ru-RU" sz="20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По </a:t>
                      </a:r>
                      <a:r>
                        <a:rPr lang="ru-RU" sz="2000" dirty="0" err="1" smtClean="0"/>
                        <a:t>неуваж</a:t>
                      </a:r>
                      <a:r>
                        <a:rPr lang="ru-RU" sz="2000" dirty="0" smtClean="0"/>
                        <a:t> причинам</a:t>
                      </a:r>
                      <a:endParaRPr lang="ru-RU" sz="2000" dirty="0"/>
                    </a:p>
                  </a:txBody>
                  <a:tcPr anchor="ctr"/>
                </a:tc>
              </a:tr>
              <a:tr h="548272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 smtClean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ТО</a:t>
                      </a:r>
                      <a:endParaRPr lang="ru-RU" sz="28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ПО</a:t>
                      </a:r>
                      <a:endParaRPr lang="ru-RU" sz="28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 anchor="ctr"/>
                </a:tc>
              </a:tr>
              <a:tr h="8822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А-10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409</a:t>
                      </a:r>
                      <a:endParaRPr lang="ru-RU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379</a:t>
                      </a:r>
                      <a:endParaRPr lang="ru-RU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201</a:t>
                      </a:r>
                      <a:endParaRPr lang="ru-RU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195</a:t>
                      </a:r>
                      <a:endParaRPr lang="ru-RU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FF0000"/>
                          </a:solidFill>
                        </a:rPr>
                        <a:t>964</a:t>
                      </a:r>
                      <a:endParaRPr lang="ru-RU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FF0000"/>
                          </a:solidFill>
                        </a:rPr>
                        <a:t>393</a:t>
                      </a:r>
                      <a:endParaRPr lang="ru-RU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98266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С-4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523</a:t>
                      </a:r>
                      <a:endParaRPr lang="ru-RU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359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102</a:t>
                      </a:r>
                      <a:endParaRPr lang="ru-RU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C00000"/>
                          </a:solidFill>
                        </a:rPr>
                        <a:t>180</a:t>
                      </a:r>
                      <a:endParaRPr lang="ru-RU" sz="28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FF0000"/>
                          </a:solidFill>
                        </a:rPr>
                        <a:t>977</a:t>
                      </a:r>
                      <a:endParaRPr lang="ru-RU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FF0000"/>
                          </a:solidFill>
                        </a:rPr>
                        <a:t>544</a:t>
                      </a:r>
                      <a:endParaRPr lang="ru-RU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74634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О-8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377</a:t>
                      </a:r>
                      <a:endParaRPr lang="ru-RU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364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204</a:t>
                      </a:r>
                      <a:endParaRPr lang="ru-RU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198</a:t>
                      </a:r>
                      <a:endParaRPr lang="ru-RU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FF0000"/>
                          </a:solidFill>
                        </a:rPr>
                        <a:t>917</a:t>
                      </a:r>
                      <a:endParaRPr lang="ru-RU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rgbClr val="FF0000"/>
                          </a:solidFill>
                        </a:rPr>
                        <a:t>474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857356" y="285728"/>
            <a:ext cx="5429288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cap="all" dirty="0" smtClean="0"/>
              <a:t>Промежуточная аттестация</a:t>
            </a:r>
            <a:endParaRPr lang="ru-RU" sz="2800" cap="all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14348" y="2000240"/>
          <a:ext cx="7643865" cy="42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4"/>
                <a:gridCol w="1758622"/>
                <a:gridCol w="1456088"/>
                <a:gridCol w="1785950"/>
                <a:gridCol w="1714511"/>
              </a:tblGrid>
              <a:tr h="70560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Группа</a:t>
                      </a:r>
                      <a:endParaRPr lang="ru-RU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Материаловедение</a:t>
                      </a:r>
                      <a:endParaRPr lang="ru-RU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Слесарное дело</a:t>
                      </a:r>
                      <a:endParaRPr lang="ru-RU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05600">
                <a:tc rowSpan="5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А-10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Успеваемость  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Качество </a:t>
                      </a:r>
                    </a:p>
                    <a:p>
                      <a:pPr algn="ctr"/>
                      <a:r>
                        <a:rPr lang="ru-RU" dirty="0" smtClean="0"/>
                        <a:t>%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Успеваемость </a:t>
                      </a:r>
                    </a:p>
                    <a:p>
                      <a:pPr algn="ctr"/>
                      <a:r>
                        <a:rPr lang="ru-RU" dirty="0" smtClean="0"/>
                        <a:t>%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Качество </a:t>
                      </a:r>
                    </a:p>
                    <a:p>
                      <a:pPr algn="ctr"/>
                      <a:r>
                        <a:rPr lang="ru-RU" dirty="0" smtClean="0"/>
                        <a:t>%</a:t>
                      </a:r>
                      <a:endParaRPr lang="ru-RU" dirty="0"/>
                    </a:p>
                  </a:txBody>
                  <a:tcPr anchor="ctr"/>
                </a:tc>
              </a:tr>
              <a:tr h="70560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71,4 /15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28,6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71,4/15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52,4</a:t>
                      </a:r>
                      <a:endParaRPr lang="ru-RU" dirty="0"/>
                    </a:p>
                  </a:txBody>
                  <a:tcPr anchor="ctr"/>
                </a:tc>
              </a:tr>
              <a:tr h="705600"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Явка на экзамен</a:t>
                      </a:r>
                      <a:endParaRPr lang="ru-RU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Не сдали экзамен</a:t>
                      </a:r>
                      <a:endParaRPr lang="ru-RU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  <a:tr h="705600"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76,2 </a:t>
                      </a:r>
                      <a:r>
                        <a:rPr lang="ru-RU" baseline="0" dirty="0" smtClean="0"/>
                        <a:t> / 16</a:t>
                      </a:r>
                      <a:endParaRPr lang="ru-RU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  <a:tr h="705600"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Общая успеваемость 71,4% , качество  28,6%</a:t>
                      </a:r>
                      <a:endParaRPr lang="ru-RU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ИТОГИ УЧЕБНОЙ РАБОТЫ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2010/2011 УЧЕБНЫЙ ГОД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500166" y="571480"/>
            <a:ext cx="6286544" cy="1000132"/>
          </a:xfrm>
          <a:prstGeom prst="roundRect">
            <a:avLst/>
          </a:prstGeom>
          <a:blipFill>
            <a:blip r:embed="rId2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</a:blip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ГОСУДАРСТВЕННОЕ ОБРАЗОВАТЕЛЬНОЕ УЧРЕЖДЕНИЕ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ПРОФЕССИОНАЛЬНОЕ УЧИЛИЩЕ № 35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10" y="2000240"/>
          <a:ext cx="7786743" cy="4357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7322"/>
                <a:gridCol w="3000396"/>
                <a:gridCol w="1714512"/>
                <a:gridCol w="1714513"/>
              </a:tblGrid>
              <a:tr h="1217455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Код 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ПРОФЕССИЯ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Состав на </a:t>
                      </a:r>
                      <a:r>
                        <a:rPr lang="ru-RU" sz="2000" dirty="0" smtClean="0"/>
                        <a:t>01.09.2010 г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Состав  на </a:t>
                      </a:r>
                      <a:r>
                        <a:rPr lang="ru-RU" sz="2000" dirty="0" smtClean="0"/>
                        <a:t>01.01.2011 г.</a:t>
                      </a:r>
                      <a:endParaRPr lang="ru-RU" sz="2000" dirty="0"/>
                    </a:p>
                  </a:txBody>
                  <a:tcPr anchor="ctr"/>
                </a:tc>
              </a:tr>
              <a:tr h="121745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190631.02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«Слесарь по ремонту автомобилей»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25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21</a:t>
                      </a:r>
                      <a:endParaRPr lang="ru-RU" sz="2400" dirty="0"/>
                    </a:p>
                  </a:txBody>
                  <a:tcPr anchor="ctr"/>
                </a:tc>
              </a:tr>
              <a:tr h="121745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150709.02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«Электросварщик ручной сварки»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25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21</a:t>
                      </a:r>
                      <a:endParaRPr lang="ru-RU" sz="2400" dirty="0"/>
                    </a:p>
                  </a:txBody>
                  <a:tcPr anchor="ctr"/>
                </a:tc>
              </a:tr>
              <a:tr h="705351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230103.01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«Оператор ЭВМ»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25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</a:t>
                      </a:r>
                      <a:endParaRPr lang="ru-RU" sz="2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785786" y="500042"/>
            <a:ext cx="7500990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ДАННЫЕ ПО КОНТИНГЕНТУ УЧАЩИХСЯ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ОТСЕВ УЧАЩИХСЯ </a:t>
            </a:r>
            <a:br>
              <a:rPr lang="ru-RU" dirty="0" smtClean="0"/>
            </a:br>
            <a:r>
              <a:rPr lang="ru-RU" sz="2400" dirty="0" smtClean="0"/>
              <a:t>период 01.09.2010 по 25.12.2011 г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10" y="2000240"/>
          <a:ext cx="8215371" cy="4357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2037"/>
                <a:gridCol w="3165555"/>
                <a:gridCol w="1808889"/>
                <a:gridCol w="1808890"/>
              </a:tblGrid>
              <a:tr h="1217455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Код 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ПРОФЕССИЯ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ОТЧИСЛЕНО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ПРИЕМ</a:t>
                      </a:r>
                      <a:endParaRPr lang="ru-RU" sz="2000" dirty="0"/>
                    </a:p>
                  </a:txBody>
                  <a:tcPr anchor="ctr"/>
                </a:tc>
              </a:tr>
              <a:tr h="121745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190631.02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«Слесарь по ремонту автомобилей»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12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8</a:t>
                      </a:r>
                      <a:endParaRPr lang="ru-RU" sz="2400" dirty="0"/>
                    </a:p>
                  </a:txBody>
                  <a:tcPr anchor="ctr"/>
                </a:tc>
              </a:tr>
              <a:tr h="121745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150709.02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«Электросварщик ручной сварки»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8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</a:t>
                      </a:r>
                      <a:endParaRPr lang="ru-RU" sz="2400" dirty="0"/>
                    </a:p>
                  </a:txBody>
                  <a:tcPr anchor="ctr"/>
                </a:tc>
              </a:tr>
              <a:tr h="705351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230103.01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«Оператор ЭВМ»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10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</a:t>
                      </a:r>
                      <a:endParaRPr lang="ru-RU" sz="24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ТЕОРЕТИЧЕСКОЕ ОБУЧЕНИЕ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10" y="1571612"/>
          <a:ext cx="7786743" cy="4643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892"/>
                <a:gridCol w="1928826"/>
                <a:gridCol w="1428760"/>
                <a:gridCol w="2000265"/>
              </a:tblGrid>
              <a:tr h="93731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ПРОФЕССИЯ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Успеваемость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качество </a:t>
                      </a:r>
                    </a:p>
                    <a:p>
                      <a:pPr algn="ctr"/>
                      <a:r>
                        <a:rPr lang="ru-RU" sz="2000" dirty="0" smtClean="0"/>
                        <a:t>%/чел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аттестованных  уч-ся</a:t>
                      </a:r>
                      <a:endParaRPr lang="ru-RU" sz="2000" dirty="0"/>
                    </a:p>
                  </a:txBody>
                  <a:tcPr anchor="ctr"/>
                </a:tc>
              </a:tr>
              <a:tr h="141266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«Слесарь по ремонту автомобилей»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38,1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14,3/3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10</a:t>
                      </a:r>
                      <a:endParaRPr lang="ru-RU" sz="3200" dirty="0"/>
                    </a:p>
                  </a:txBody>
                  <a:tcPr anchor="ctr"/>
                </a:tc>
              </a:tr>
              <a:tr h="14521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«Электросварщик ручной сварки»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33,3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0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7</a:t>
                      </a:r>
                      <a:endParaRPr lang="ru-RU" sz="3200" dirty="0"/>
                    </a:p>
                  </a:txBody>
                  <a:tcPr anchor="ctr"/>
                </a:tc>
              </a:tr>
              <a:tr h="84133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«Оператор ЭВМ»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70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30/6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14</a:t>
                      </a:r>
                      <a:endParaRPr lang="ru-RU" sz="32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ОБЩЕОБРАЗОВАТЕЛЬНЫЕ ДИСЦИПЛИНЫ - 4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42910" y="1571612"/>
          <a:ext cx="7786743" cy="4643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892"/>
                <a:gridCol w="1928826"/>
                <a:gridCol w="1428760"/>
                <a:gridCol w="2000265"/>
              </a:tblGrid>
              <a:tr h="93731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ПРОФЕССИЯ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Успеваемость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качество </a:t>
                      </a:r>
                    </a:p>
                    <a:p>
                      <a:pPr algn="ctr"/>
                      <a:r>
                        <a:rPr lang="ru-RU" sz="2000" dirty="0" smtClean="0"/>
                        <a:t>%/чел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аттестованных  уч-ся</a:t>
                      </a:r>
                      <a:endParaRPr lang="ru-RU" sz="2000" dirty="0"/>
                    </a:p>
                  </a:txBody>
                  <a:tcPr anchor="ctr"/>
                </a:tc>
              </a:tr>
              <a:tr h="141266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«Слесарь по ремонту автомобилей»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76,2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33,3/7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16</a:t>
                      </a:r>
                      <a:endParaRPr lang="ru-RU" sz="3200" dirty="0"/>
                    </a:p>
                  </a:txBody>
                  <a:tcPr anchor="ctr"/>
                </a:tc>
              </a:tr>
              <a:tr h="14521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«Электросварщик ручной сварки»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33,3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23,8/5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7</a:t>
                      </a:r>
                      <a:endParaRPr lang="ru-RU" sz="3200" dirty="0"/>
                    </a:p>
                  </a:txBody>
                  <a:tcPr anchor="ctr"/>
                </a:tc>
              </a:tr>
              <a:tr h="84133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«Оператор ЭВМ»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70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45/9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14</a:t>
                      </a:r>
                      <a:endParaRPr lang="ru-RU" sz="32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cap="all" dirty="0" err="1" smtClean="0"/>
              <a:t>Общепрофессиональные</a:t>
            </a:r>
            <a:r>
              <a:rPr lang="ru-RU" cap="all" dirty="0" smtClean="0"/>
              <a:t> дисциплины - 5</a:t>
            </a:r>
            <a:endParaRPr lang="ru-RU" cap="all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10" y="1571612"/>
          <a:ext cx="7786743" cy="4643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892"/>
                <a:gridCol w="1928826"/>
                <a:gridCol w="1428760"/>
                <a:gridCol w="2000265"/>
              </a:tblGrid>
              <a:tr h="93731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ПРОФЕССИЯ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Успеваемость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Качество</a:t>
                      </a:r>
                    </a:p>
                    <a:p>
                      <a:pPr algn="ctr"/>
                      <a:r>
                        <a:rPr lang="ru-RU" sz="2000" dirty="0" smtClean="0"/>
                        <a:t>%/чел 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аттестованных  уч-ся</a:t>
                      </a:r>
                      <a:endParaRPr lang="ru-RU" sz="2000" dirty="0"/>
                    </a:p>
                  </a:txBody>
                  <a:tcPr anchor="ctr"/>
                </a:tc>
              </a:tr>
              <a:tr h="141266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«Слесарь по ремонту автомобилей»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61,9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19/4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13</a:t>
                      </a:r>
                      <a:endParaRPr lang="ru-RU" sz="3200" dirty="0"/>
                    </a:p>
                  </a:txBody>
                  <a:tcPr anchor="ctr"/>
                </a:tc>
              </a:tr>
              <a:tr h="14521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«Электросварщик ручной сварки»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47,6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0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10</a:t>
                      </a:r>
                      <a:endParaRPr lang="ru-RU" sz="3200" dirty="0"/>
                    </a:p>
                  </a:txBody>
                  <a:tcPr anchor="ctr"/>
                </a:tc>
              </a:tr>
              <a:tr h="84133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«Оператор ЭВМ»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75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50/10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15</a:t>
                      </a:r>
                      <a:endParaRPr lang="ru-RU" sz="32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cap="all" dirty="0" smtClean="0"/>
              <a:t>профессиональные </a:t>
            </a:r>
            <a:r>
              <a:rPr lang="ru-RU" cap="all" smtClean="0"/>
              <a:t>дисциплины </a:t>
            </a:r>
            <a:endParaRPr lang="ru-RU" cap="all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10" y="1571612"/>
          <a:ext cx="7786743" cy="4643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892"/>
                <a:gridCol w="1928826"/>
                <a:gridCol w="1428760"/>
                <a:gridCol w="2000265"/>
              </a:tblGrid>
              <a:tr h="93731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ПРОФЕССИЯ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Успеваемость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качество </a:t>
                      </a:r>
                    </a:p>
                    <a:p>
                      <a:pPr algn="ctr"/>
                      <a:r>
                        <a:rPr lang="ru-RU" sz="2000" dirty="0" smtClean="0"/>
                        <a:t>%/чел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Аттестованных   уч-ся</a:t>
                      </a:r>
                      <a:endParaRPr lang="ru-RU" sz="2000" dirty="0"/>
                    </a:p>
                  </a:txBody>
                  <a:tcPr anchor="ctr"/>
                </a:tc>
              </a:tr>
              <a:tr h="141266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«Слесарь по ремонту автомобилей»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52,4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14,3/3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11</a:t>
                      </a:r>
                      <a:endParaRPr lang="ru-RU" sz="3200" dirty="0"/>
                    </a:p>
                  </a:txBody>
                  <a:tcPr anchor="ctr"/>
                </a:tc>
              </a:tr>
              <a:tr h="14521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«Электросварщик ручной сварки»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47,6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33,3/7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10</a:t>
                      </a:r>
                      <a:endParaRPr lang="ru-RU" sz="3200" dirty="0"/>
                    </a:p>
                  </a:txBody>
                  <a:tcPr anchor="ctr"/>
                </a:tc>
              </a:tr>
              <a:tr h="84133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«Оператор ЭВМ»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80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30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16</a:t>
                      </a:r>
                      <a:endParaRPr lang="ru-RU" sz="32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ПРОИЗВОДСТВЕННОЕ ОБУЧЕНИЕ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42910" y="1571612"/>
          <a:ext cx="7786743" cy="4643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892"/>
                <a:gridCol w="1928826"/>
                <a:gridCol w="1428760"/>
                <a:gridCol w="2000265"/>
              </a:tblGrid>
              <a:tr h="93731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ПРОФЕССИЯ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Успеваемость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качество </a:t>
                      </a:r>
                    </a:p>
                    <a:p>
                      <a:pPr algn="ctr"/>
                      <a:r>
                        <a:rPr lang="ru-RU" sz="2000" dirty="0" smtClean="0"/>
                        <a:t>%/чел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аттестованных  уч-ся</a:t>
                      </a:r>
                      <a:endParaRPr lang="ru-RU" sz="2000" dirty="0"/>
                    </a:p>
                  </a:txBody>
                  <a:tcPr anchor="ctr"/>
                </a:tc>
              </a:tr>
              <a:tr h="141266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«Слесарь по ремонту автомобилей»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95,2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66,7/</a:t>
                      </a:r>
                    </a:p>
                    <a:p>
                      <a:pPr algn="ctr"/>
                      <a:r>
                        <a:rPr lang="ru-RU" sz="3200" dirty="0" smtClean="0"/>
                        <a:t>15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20</a:t>
                      </a:r>
                      <a:endParaRPr lang="ru-RU" sz="3200" dirty="0"/>
                    </a:p>
                  </a:txBody>
                  <a:tcPr anchor="ctr"/>
                </a:tc>
              </a:tr>
              <a:tr h="14521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«Электросварщик ручной сварки»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52,4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19/4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11</a:t>
                      </a:r>
                      <a:endParaRPr lang="ru-RU" sz="3200" dirty="0"/>
                    </a:p>
                  </a:txBody>
                  <a:tcPr anchor="ctr"/>
                </a:tc>
              </a:tr>
              <a:tr h="84133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«Оператор ЭВМ»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80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55/11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16</a:t>
                      </a:r>
                      <a:endParaRPr lang="ru-RU" sz="32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392</Words>
  <Application>Microsoft Office PowerPoint</Application>
  <PresentationFormat>Экран (4:3)</PresentationFormat>
  <Paragraphs>196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План работы педагогического совета «Итоги первого полугодия и планы на второе полугодие»  </vt:lpstr>
      <vt:lpstr>ИТОГИ УЧЕБНОЙ РАБОТЫ</vt:lpstr>
      <vt:lpstr>Слайд 3</vt:lpstr>
      <vt:lpstr>ОТСЕВ УЧАЩИХСЯ  период 01.09.2010 по 25.12.2011 г</vt:lpstr>
      <vt:lpstr>ТЕОРЕТИЧЕСКОЕ ОБУЧЕНИЕ</vt:lpstr>
      <vt:lpstr>ОБЩЕОБРАЗОВАТЕЛЬНЫЕ ДИСЦИПЛИНЫ - 4</vt:lpstr>
      <vt:lpstr>Общепрофессиональные дисциплины - 5</vt:lpstr>
      <vt:lpstr>профессиональные дисциплины </vt:lpstr>
      <vt:lpstr>ПРОИЗВОДСТВЕННОЕ ОБУЧЕНИЕ</vt:lpstr>
      <vt:lpstr>ПОСЕЩАЕМОСТЬ ЗАНЯТИЙ учащимися </vt:lpstr>
      <vt:lpstr>Слайд 11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УЧЕБНОЙ РАБОТЫ</dc:title>
  <dc:creator>00</dc:creator>
  <cp:lastModifiedBy>1</cp:lastModifiedBy>
  <cp:revision>54</cp:revision>
  <dcterms:created xsi:type="dcterms:W3CDTF">2011-02-01T15:57:10Z</dcterms:created>
  <dcterms:modified xsi:type="dcterms:W3CDTF">2011-02-02T06:32:05Z</dcterms:modified>
</cp:coreProperties>
</file>