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66" r:id="rId4"/>
    <p:sldId id="267" r:id="rId5"/>
    <p:sldId id="275" r:id="rId6"/>
    <p:sldId id="270" r:id="rId7"/>
    <p:sldId id="272" r:id="rId8"/>
    <p:sldId id="257" r:id="rId9"/>
    <p:sldId id="274" r:id="rId10"/>
    <p:sldId id="277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45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06562"/>
          </a:xfrm>
        </p:spPr>
        <p:txBody>
          <a:bodyPr>
            <a:normAutofit/>
          </a:bodyPr>
          <a:lstStyle/>
          <a:p>
            <a:pPr algn="ctr"/>
            <a:r>
              <a:rPr lang="ru-RU" sz="1300" b="1" dirty="0" smtClean="0">
                <a:solidFill>
                  <a:srgbClr val="003296"/>
                </a:solidFill>
                <a:latin typeface="Bookman Old Style" pitchFamily="18" charset="0"/>
              </a:rPr>
              <a:t>МИНИСТЕРСТВО НАУКИ И ПРОФЕССИОНАЛЬНОГО ОБРАЗОВАНИЯ</a:t>
            </a:r>
            <a:br>
              <a:rPr lang="ru-RU" sz="1300" b="1" dirty="0" smtClean="0">
                <a:solidFill>
                  <a:srgbClr val="003296"/>
                </a:solidFill>
                <a:latin typeface="Bookman Old Style" pitchFamily="18" charset="0"/>
              </a:rPr>
            </a:br>
            <a:r>
              <a:rPr lang="ru-RU" sz="1300" b="1" dirty="0" smtClean="0">
                <a:solidFill>
                  <a:srgbClr val="003296"/>
                </a:solidFill>
                <a:latin typeface="Bookman Old Style" pitchFamily="18" charset="0"/>
              </a:rPr>
              <a:t>ГОСУДАРСТВЕННОЕ  БЮДЖЕТНОЕ УЧРЕЖДЕНИЕ</a:t>
            </a:r>
            <a:r>
              <a:rPr lang="ru-RU" sz="3200" b="1" dirty="0" smtClean="0">
                <a:solidFill>
                  <a:srgbClr val="003296"/>
                </a:solidFill>
                <a:latin typeface="Bookman Old Style" pitchFamily="18" charset="0"/>
              </a:rPr>
              <a:t/>
            </a:r>
            <a:br>
              <a:rPr lang="ru-RU" sz="3200" b="1" dirty="0" smtClean="0">
                <a:solidFill>
                  <a:srgbClr val="003296"/>
                </a:solidFill>
                <a:latin typeface="Bookman Old Style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Bookman Old Style" pitchFamily="18" charset="0"/>
              </a:rPr>
              <a:t>ГОРНО-ГЕОЛОГИЧЕСКИЙ</a:t>
            </a:r>
            <a:br>
              <a:rPr lang="ru-RU" sz="32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800" b="1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800" b="1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Bookman Old Style" pitchFamily="18" charset="0"/>
              </a:rPr>
              <a:t> ТЕХНИКУМ</a:t>
            </a:r>
            <a:endParaRPr lang="ru-RU" dirty="0"/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66514"/>
            <a:ext cx="7467600" cy="3340996"/>
          </a:xfrm>
          <a:prstGeom prst="round2DiagRect">
            <a:avLst>
              <a:gd name="adj1" fmla="val 2534"/>
              <a:gd name="adj2" fmla="val 3375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28600" y="304800"/>
          <a:ext cx="845820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8200"/>
              </a:tblGrid>
              <a:tr h="4122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СТРУКТУРА ПРОЕКТА</a:t>
                      </a:r>
                    </a:p>
                  </a:txBody>
                  <a:tcPr/>
                </a:tc>
              </a:tr>
              <a:tr h="3050748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рамках реализации комплексного инвестиционного проекта планируется координация планов государства и бизнеса по инфраструктурному обеспечению запланированных инвестиционных проектов. За счет средств частных инвесторов предполагается освоение:</a:t>
                      </a:r>
                    </a:p>
                    <a:p>
                      <a:pPr marL="82550" indent="95250" algn="just">
                        <a:buFont typeface="Wingdings" pitchFamily="2" charset="2"/>
                        <a:buChar char="Ø"/>
                      </a:pP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Нежданинского золоторудного месторождения </a:t>
                      </a:r>
                    </a:p>
                    <a:p>
                      <a:pPr marL="82550" indent="95250" algn="just">
                        <a:buFont typeface="Wingdings" pitchFamily="2" charset="2"/>
                        <a:buChar char="Ø"/>
                      </a:pP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Верхне – Менкеченского серебряно – полиметаллического месторождения</a:t>
                      </a:r>
                    </a:p>
                    <a:p>
                      <a:pPr marL="82550" indent="95250" algn="just">
                        <a:buFont typeface="Wingdings" pitchFamily="2" charset="2"/>
                        <a:buChar char="Ø"/>
                      </a:pP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Строительство Джебарики – Хаинской ТЭС в п.Хандыга</a:t>
                      </a:r>
                    </a:p>
                    <a:p>
                      <a:pPr marL="82550" indent="95250" algn="just">
                        <a:buFont typeface="Wingdings" pitchFamily="2" charset="2"/>
                        <a:buChar char="Ø"/>
                      </a:pP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Строительство линии электропередачи Хандыга - Теплый Ключ – Нежданинское</a:t>
                      </a:r>
                    </a:p>
                    <a:p>
                      <a:pPr marL="82550" indent="95250" algn="just">
                        <a:buFont typeface="Wingdings" pitchFamily="2" charset="2"/>
                        <a:buChar char="Ø"/>
                      </a:pP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Строительство автомобильных дорог до месторождений.</a:t>
                      </a:r>
                    </a:p>
                  </a:txBody>
                  <a:tcPr/>
                </a:tc>
              </a:tr>
              <a:tr h="57716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ПОТРЕБНОСТЬ В КАДРАХ</a:t>
                      </a:r>
                      <a:endParaRPr lang="ru-RU" b="1" dirty="0"/>
                    </a:p>
                  </a:txBody>
                  <a:tcPr/>
                </a:tc>
              </a:tr>
              <a:tr h="205582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прогнозам, для полномасштабного внедрения проекта Томпонского горно-промышленного района потенциальная потребность в профессиональных кадрах составит, по данным «Государственной целевой программы обеспечения профессиональными кадрами отраслей экономики и социальной сферы РС(Я) на 2007-2011 и основные направления до 2015 года» от 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15,5 до 25,7 тыс.человек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" y="76200"/>
          <a:ext cx="8610600" cy="66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10600"/>
              </a:tblGrid>
              <a:tr h="3164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Пакет документов высылается по адресу: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13000">
                <a:tc>
                  <a:txBody>
                    <a:bodyPr/>
                    <a:lstStyle/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678720, РС (Я), Томпонский район, пос. Хандыга, ул. Ойунского, 2.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entury Gothic" pitchFamily="34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Приёмная комиссия </a:t>
                      </a: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ГБУ ГГТ.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Перед вступительными экзаменами необходимо предоставить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ea typeface="Century Gothic" pitchFamily="34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следующие документы: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. Аттестат об образовании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2. 6 фотографий 3×4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3. Медицинская справка №086У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4. сертификат о профилактических прививках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5. снимок флюорографии текущего года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6. Заявление (заполняется на месте)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7. Страховой мед. полис (копия)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8. копия паспорта (2 экз.)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9. копия ИНН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10. копия страхового свидетельства ГПС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11. № лицевого счета в сбербанке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12. справка о составе семьи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13. справка о доходах родителей 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14. Почтовый конверт с маркой по России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Документы принимаются в папках с завязками и тетрадью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entury Gothic" pitchFamily="34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по русскому языку и математике.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Вступительные экзамены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на специальности 120101, 140448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Результаты ЕГЭ: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Математика, Русский язык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По профессиям НПО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- Собеседование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Приемная комиссия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436688" marR="0" lvl="0" indent="417513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366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entury Gothic" pitchFamily="34" charset="0"/>
                          <a:cs typeface="Times New Roman" pitchFamily="18" charset="0"/>
                        </a:rPr>
                        <a:t>Начало работы приемной комиссии с 1 июня 2011 года.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467600" cy="5638800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2011г. в п. Хандыга открывается Горно-геологический техникум.  В будущем, мы надеемся, он займет место в обеспечении специалистами Томпонского горнопромышленного района и Северо-востока.</a:t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Техникум будет оснащен всем необходимым оборудованием  для получения качественных профессиональных знаний и навыков</a:t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Трехэтажный учебный корпус расположен на центральной  улице поселка, с прекрасным видом на реку Алдан. </a:t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Отдельный корпус с спортивным залом, столовой, актовым залом и мастерскими.</a:t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техникуме созданы условия для развития творческой и исследовательской деятельности студентов. Обучение проводится с  использованием информационных технологий. Компьютерные классы оснащены современными моделями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эвм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имеется спутниковый интернет, укомплектованы лаборатории. На занятиях применяются активные формы обучения.</a:t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Техникум  предоставляет общежитие (благоустроенное). </a:t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2012 года запускается большой корпус общежития на 250 мест</a:t>
            </a:r>
            <a:r>
              <a:rPr lang="ru-RU" sz="1800" cap="all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7544" y="152400"/>
            <a:ext cx="792088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Государственное 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юджетное учреждение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2400" b="1" u="sng" dirty="0" smtClean="0"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Г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орно-геологический техникум»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приглашает  учиться  с 01 сентября 2011 года по программам начального и среднего профессионального образования по профессиям: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СПО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  <a:p>
            <a:pPr marL="180975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Прикладная геодезия,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180975" marR="0" lvl="0" indent="-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Техническая эксплуатация и обслуживание электрического и электромеханического оборудования (горной промышленности),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НПО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  <a:p>
            <a:pPr marL="265113" marR="0" lvl="0" indent="-2651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Машинист на открытых горных работах,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265113" marR="0" lvl="0" indent="-2651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Наладчик аппаратного и программного обеспечения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152400" y="458212"/>
            <a:ext cx="7772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Специальность: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120101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Прикладная геодезия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Квалификация выпускника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техник-геодезист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Формы обучения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очная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Нормативный срок освоения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основной профессиональной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образовательной программы (ОПОП) при очной форме обучения: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на базе среднего (полного) общего образования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2 года 10 месяцев</a:t>
            </a:r>
          </a:p>
          <a:p>
            <a:pPr algn="ctr"/>
            <a:r>
              <a:rPr lang="ru-RU" sz="1600" b="1" u="sng" dirty="0" smtClean="0">
                <a:solidFill>
                  <a:srgbClr val="C00000"/>
                </a:solidFill>
                <a:latin typeface="Bookman Old Style" pitchFamily="18" charset="0"/>
              </a:rPr>
              <a:t>Вступительные испытания по данной специальности в 2011 году:</a:t>
            </a:r>
            <a:endParaRPr lang="ru-RU" sz="1600" b="1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r>
              <a:rPr lang="ru-RU" sz="1600" b="1" u="sng" dirty="0" smtClean="0">
                <a:solidFill>
                  <a:srgbClr val="C00000"/>
                </a:solidFill>
                <a:latin typeface="Bookman Old Style" pitchFamily="18" charset="0"/>
              </a:rPr>
              <a:t>Результаты ЕГЭ:</a:t>
            </a:r>
            <a:r>
              <a:rPr lang="ru-RU" sz="1600" b="1" dirty="0" smtClean="0">
                <a:solidFill>
                  <a:srgbClr val="C00000"/>
                </a:solidFill>
                <a:latin typeface="Bookman Old Style" pitchFamily="18" charset="0"/>
              </a:rPr>
              <a:t> Математика, Русский язык</a:t>
            </a:r>
            <a:endParaRPr lang="ru-RU" sz="1600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934200" y="1371600"/>
            <a:ext cx="914400" cy="762000"/>
          </a:xfrm>
        </p:spPr>
        <p:txBody>
          <a:bodyPr>
            <a:normAutofit fontScale="25000" lnSpcReduction="20000"/>
          </a:bodyPr>
          <a:lstStyle/>
          <a:p>
            <a:pPr marL="180975" lvl="0" indent="-180975">
              <a:buClr>
                <a:srgbClr val="C00000"/>
              </a:buClr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lt1"/>
                </a:solidFill>
              </a:rPr>
              <a:t>получение измерительной пространственной информации о поверхности Земли и ее недрах; </a:t>
            </a:r>
          </a:p>
          <a:p>
            <a:pPr marL="180975" lvl="0" indent="-180975">
              <a:buClr>
                <a:srgbClr val="C00000"/>
              </a:buClr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lt1"/>
                </a:solidFill>
              </a:rPr>
              <a:t>отображение поверхности Земли или отдельных ее территорий на планах и картах; </a:t>
            </a:r>
          </a:p>
          <a:p>
            <a:pPr marL="180975" lvl="0" indent="-180975">
              <a:buClr>
                <a:srgbClr val="C00000"/>
              </a:buClr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lt1"/>
                </a:solidFill>
              </a:rPr>
              <a:t>организацию и осуществление работ по сбору и </a:t>
            </a:r>
            <a:r>
              <a:rPr lang="ru-RU" b="1" dirty="0" err="1" smtClean="0">
                <a:solidFill>
                  <a:schemeClr val="lt1"/>
                </a:solidFill>
              </a:rPr>
              <a:t>располучение</a:t>
            </a:r>
            <a:r>
              <a:rPr lang="ru-RU" b="1" dirty="0" smtClean="0">
                <a:solidFill>
                  <a:schemeClr val="lt1"/>
                </a:solidFill>
              </a:rPr>
              <a:t> измерительной пространственной информации о поверхности Земли и ее недрах; </a:t>
            </a:r>
          </a:p>
          <a:p>
            <a:pPr marL="180975" lvl="0" indent="-180975">
              <a:buClr>
                <a:srgbClr val="C00000"/>
              </a:buClr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lt1"/>
                </a:solidFill>
              </a:rPr>
              <a:t>отображение поверхности Земли или отдельных ее территорий на планах и картах; </a:t>
            </a:r>
          </a:p>
          <a:p>
            <a:pPr marL="180975" lvl="0" indent="-180975">
              <a:buClr>
                <a:srgbClr val="C00000"/>
              </a:buClr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lt1"/>
                </a:solidFill>
              </a:rPr>
              <a:t>организацию и осуществление работ по сбору и распространению топографо-геодезических данных, как на территории Российской Федерации в целом, так и на отдельных ее регионах.</a:t>
            </a:r>
          </a:p>
          <a:p>
            <a:pPr marL="180975" lvl="0" indent="-180975">
              <a:buClr>
                <a:srgbClr val="C00000"/>
              </a:buClr>
              <a:buFont typeface="Wingdings" pitchFamily="2" charset="2"/>
              <a:buChar char="ü"/>
            </a:pPr>
            <a:r>
              <a:rPr lang="ru-RU" b="1" dirty="0" err="1" smtClean="0">
                <a:solidFill>
                  <a:schemeClr val="lt1"/>
                </a:solidFill>
              </a:rPr>
              <a:t>пространению</a:t>
            </a:r>
            <a:r>
              <a:rPr lang="ru-RU" b="1" dirty="0" smtClean="0">
                <a:solidFill>
                  <a:schemeClr val="lt1"/>
                </a:solidFill>
              </a:rPr>
              <a:t> топографо-геодезических данных, как на территории Российской Федерации в целом, так и на отдельных ее регионах.</a:t>
            </a:r>
          </a:p>
          <a:p>
            <a:endParaRPr lang="ru-RU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27895"/>
            <a:ext cx="2743200" cy="1953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352800" y="3200400"/>
            <a:ext cx="5410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 indent="-180975">
              <a:buClr>
                <a:srgbClr val="C00000"/>
              </a:buClr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получение измерительной пространственной информации о поверхности Земли и ее недрах; </a:t>
            </a:r>
          </a:p>
          <a:p>
            <a:pPr marL="180975" lvl="0" indent="-180975">
              <a:buClr>
                <a:srgbClr val="C00000"/>
              </a:buClr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отображение поверхности Земли или отдельных ее территорий на планах и картах; </a:t>
            </a:r>
          </a:p>
          <a:p>
            <a:pPr marL="180975" lvl="0" indent="-180975">
              <a:buClr>
                <a:srgbClr val="C00000"/>
              </a:buClr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  <a:cs typeface="Times New Roman" pitchFamily="18" charset="0"/>
              </a:rPr>
              <a:t>организацию и осуществление работ по сбору и распространению топографо-геодезических данных, как на территории Российской Федерации в целом, так и на отдельных ее регионах.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657600"/>
            <a:ext cx="2455353" cy="208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04800" y="76494"/>
          <a:ext cx="8458200" cy="6660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8200"/>
              </a:tblGrid>
              <a:tr h="446130">
                <a:tc>
                  <a:txBody>
                    <a:bodyPr/>
                    <a:lstStyle/>
                    <a:p>
                      <a:pPr algn="ctr"/>
                      <a:r>
                        <a:rPr lang="ru-RU" sz="1800" b="1" u="sng" dirty="0" smtClean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Техник-геодезист готовится к:</a:t>
                      </a:r>
                      <a:endParaRPr lang="ru-RU" dirty="0"/>
                    </a:p>
                  </a:txBody>
                  <a:tcPr/>
                </a:tc>
              </a:tr>
              <a:tr h="1606067">
                <a:tc>
                  <a:txBody>
                    <a:bodyPr/>
                    <a:lstStyle/>
                    <a:p>
                      <a:pPr marL="180975" lvl="0" indent="-18097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выполнению работ по созданию геодезических, нивелирных сетей и сетей специального назначения;</a:t>
                      </a:r>
                    </a:p>
                    <a:p>
                      <a:pPr marL="180975" lvl="0" indent="-18097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выполнению топографических съемок графического и цифрового оформления их результатов;</a:t>
                      </a:r>
                    </a:p>
                    <a:p>
                      <a:pPr marL="180975" lvl="0" indent="-18097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проведению работ по геодезическому сопровождению строительства и эксплуатации зданий и инженерных сооружений;</a:t>
                      </a:r>
                    </a:p>
                    <a:p>
                      <a:pPr marL="180975" lvl="0" indent="-18097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проведению геодезических работ по межеванию земель;</a:t>
                      </a:r>
                    </a:p>
                    <a:p>
                      <a:pPr marL="180975" lvl="0" indent="-18097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kumimoji="0" lang="ru-RU" sz="14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выполнению работ по одной или нескольким профессиям рабочих, должностям служащих.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4015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Профессионально важные качества</a:t>
                      </a:r>
                    </a:p>
                  </a:txBody>
                  <a:tcPr/>
                </a:tc>
              </a:tr>
              <a:tr h="1239939">
                <a:tc>
                  <a:txBody>
                    <a:bodyPr/>
                    <a:lstStyle/>
                    <a:p>
                      <a:pPr marL="895350" indent="-352425" algn="l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физическое здоровье;</a:t>
                      </a:r>
                    </a:p>
                    <a:p>
                      <a:pPr marL="895350" indent="-352425" algn="l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глазомер;</a:t>
                      </a:r>
                    </a:p>
                    <a:p>
                      <a:pPr marL="895350" indent="-352425" algn="l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аккуратность;</a:t>
                      </a:r>
                    </a:p>
                    <a:p>
                      <a:pPr marL="895350" indent="-352425" algn="l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внимание;</a:t>
                      </a:r>
                    </a:p>
                    <a:p>
                      <a:pPr marL="895350" indent="-352425" algn="l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пространственно-логическое мышление.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</a:tr>
              <a:tr h="4626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Медицинские противопоказания</a:t>
                      </a:r>
                    </a:p>
                  </a:txBody>
                  <a:tcPr/>
                </a:tc>
              </a:tr>
              <a:tr h="975582">
                <a:tc>
                  <a:txBody>
                    <a:bodyPr/>
                    <a:lstStyle/>
                    <a:p>
                      <a:pPr marL="895350" indent="-35242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склонность к простудным заболеваниям;</a:t>
                      </a:r>
                    </a:p>
                    <a:p>
                      <a:pPr marL="895350" indent="-35242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болезни, связанные с потерей сознания;</a:t>
                      </a:r>
                    </a:p>
                    <a:p>
                      <a:pPr marL="895350" indent="-35242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нарушение функций опорно-двигательного аппарата;</a:t>
                      </a:r>
                    </a:p>
                    <a:p>
                      <a:pPr marL="895350" indent="-35242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снижение остроты зрения.</a:t>
                      </a:r>
                    </a:p>
                  </a:txBody>
                  <a:tcPr/>
                </a:tc>
              </a:tr>
              <a:tr h="4879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Пути получения профессии</a:t>
                      </a:r>
                    </a:p>
                  </a:txBody>
                  <a:tcPr/>
                </a:tc>
              </a:tr>
              <a:tr h="1000785">
                <a:tc>
                  <a:txBody>
                    <a:bodyPr/>
                    <a:lstStyle/>
                    <a:p>
                      <a:pPr marL="904875" indent="-369888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Среднее профессиональное образование</a:t>
                      </a:r>
                      <a:endParaRPr lang="en-US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904875" indent="-369888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Родственные профессии</a:t>
                      </a:r>
                      <a:endParaRPr lang="en-US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904875" indent="-369888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Геодезист.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1"/>
          <p:cNvSpPr>
            <a:spLocks noChangeArrowheads="1"/>
          </p:cNvSpPr>
          <p:nvPr/>
        </p:nvSpPr>
        <p:spPr bwMode="auto">
          <a:xfrm>
            <a:off x="0" y="188642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00325" marR="0" lvl="0" indent="-260032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Специальность: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140448. Техническая эксплуатация и обслуживание электрического и</a:t>
            </a:r>
          </a:p>
          <a:p>
            <a:pPr marL="2600325" marR="0" lvl="0" indent="-260032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электромеханического оборудования (горной промышленности)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Квалификация выпускника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техник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Формы обучения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- очная.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Нормативный срок освоения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основной профессиональной образовательной программы при очной форме обучения: на</a:t>
            </a: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базе среднего (полного) общего образования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2 года 10 месяцев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28600" y="1600200"/>
          <a:ext cx="85344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133600"/>
                <a:gridCol w="2133600"/>
                <a:gridCol w="2133600"/>
              </a:tblGrid>
              <a:tr h="9713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Техник готовится к следующим видам деятельности</a:t>
                      </a:r>
                    </a:p>
                    <a:p>
                      <a:endParaRPr lang="ru-RU" sz="14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Профессионально важные качества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Условия труда</a:t>
                      </a:r>
                    </a:p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Медицинские противопоказания к работе</a:t>
                      </a:r>
                    </a:p>
                    <a:p>
                      <a:endParaRPr lang="ru-RU" sz="1400" b="1" dirty="0"/>
                    </a:p>
                  </a:txBody>
                  <a:tcPr/>
                </a:tc>
              </a:tr>
              <a:tr h="4057828">
                <a:tc>
                  <a:txBody>
                    <a:bodyPr/>
                    <a:lstStyle/>
                    <a:p>
                      <a:pPr marL="180975" lvl="0" indent="-18097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100" b="1" dirty="0" smtClean="0">
                          <a:solidFill>
                            <a:srgbClr val="002060"/>
                          </a:solidFill>
                        </a:rPr>
                        <a:t>Организация технического обслуживания и ремонта электрического и электромеханического оборудования.</a:t>
                      </a:r>
                    </a:p>
                    <a:p>
                      <a:pPr marL="180975" lvl="0" indent="-18097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100" b="1" dirty="0" smtClean="0">
                          <a:solidFill>
                            <a:srgbClr val="002060"/>
                          </a:solidFill>
                        </a:rPr>
                        <a:t>Выполнение сервисного обслуживания бытовых машин и приборов.</a:t>
                      </a:r>
                    </a:p>
                    <a:p>
                      <a:pPr marL="180975" lvl="0" indent="-18097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100" b="1" dirty="0" smtClean="0">
                          <a:solidFill>
                            <a:srgbClr val="002060"/>
                          </a:solidFill>
                        </a:rPr>
                        <a:t>Организация деятельности производственного подразделения.</a:t>
                      </a:r>
                    </a:p>
                    <a:p>
                      <a:pPr marL="180975" lvl="0" indent="-18097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lang="ru-RU" sz="1100" b="1" dirty="0" smtClean="0">
                          <a:solidFill>
                            <a:srgbClr val="002060"/>
                          </a:solidFill>
                        </a:rPr>
                        <a:t>Выполнение работ по одной или нескольким профессиям</a:t>
                      </a:r>
                      <a:br>
                        <a:rPr lang="ru-RU" sz="1100" b="1" dirty="0" smtClean="0">
                          <a:solidFill>
                            <a:srgbClr val="002060"/>
                          </a:solidFill>
                        </a:rPr>
                      </a:br>
                      <a:r>
                        <a:rPr lang="ru-RU" sz="1100" b="1" dirty="0" smtClean="0">
                          <a:solidFill>
                            <a:srgbClr val="002060"/>
                          </a:solidFill>
                        </a:rPr>
                        <a:t>рабочих, должностям служащих (приложение к ФГОС).</a:t>
                      </a:r>
                      <a:endParaRPr lang="ru-RU" sz="110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002060"/>
                          </a:solidFill>
                        </a:rPr>
                        <a:t>Умение логически мыслить, наблюдательность, склонность к анализу, к техническому творчеству, ответственность, коммуникабельность</a:t>
                      </a:r>
                    </a:p>
                    <a:p>
                      <a:endParaRPr lang="ru-RU" sz="11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002060"/>
                          </a:solidFill>
                        </a:rPr>
                        <a:t>Место работы в помещении. Вид освещения – искусственное и естественное</a:t>
                      </a:r>
                    </a:p>
                    <a:p>
                      <a:endParaRPr lang="ru-RU" sz="11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002060"/>
                          </a:solidFill>
                        </a:rPr>
                        <a:t>Работа не рекомендуется людям, имеющим заболевания:</a:t>
                      </a:r>
                    </a:p>
                    <a:p>
                      <a:r>
                        <a:rPr lang="ru-RU" sz="1100" b="1" dirty="0" smtClean="0">
                          <a:solidFill>
                            <a:srgbClr val="002060"/>
                          </a:solidFill>
                        </a:rPr>
                        <a:t>- центральной нервной системы;</a:t>
                      </a:r>
                    </a:p>
                    <a:p>
                      <a:r>
                        <a:rPr lang="ru-RU" sz="1100" b="1" dirty="0" smtClean="0">
                          <a:solidFill>
                            <a:srgbClr val="002060"/>
                          </a:solidFill>
                        </a:rPr>
                        <a:t>- серьезные психические недуги;</a:t>
                      </a:r>
                    </a:p>
                    <a:p>
                      <a:r>
                        <a:rPr lang="ru-RU" sz="1100" b="1" dirty="0" smtClean="0">
                          <a:solidFill>
                            <a:srgbClr val="002060"/>
                          </a:solidFill>
                        </a:rPr>
                        <a:t>- недостатки зрения, вызывающие утомление.</a:t>
                      </a:r>
                    </a:p>
                    <a:p>
                      <a:pPr algn="l"/>
                      <a:endParaRPr lang="ru-RU" sz="1100" b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11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533400" y="228600"/>
            <a:ext cx="82296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Профессия: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130404.01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«Машинист на открытых горных  работах»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Квалификация выпускника: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1169988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Машинист бульдозера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1169988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Машинист буровой установки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1169988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Машинист скрепера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1169988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Машинист экскаватора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Форма освоения основной профессиональной образовательной программы: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1169988" marR="0" lvl="0" indent="-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Очная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Нормативный срок освоения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основной профессиональной образовательной программы начального профессионального образования при очной форме получения образования: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-  </a:t>
            </a: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на базе среднего (полного) общего образования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10 месяцев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715000"/>
            <a:ext cx="1389227" cy="1031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5562600"/>
            <a:ext cx="1754439" cy="1126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3222" y="5542576"/>
            <a:ext cx="1457567" cy="1090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5562600"/>
            <a:ext cx="137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295400" y="4256782"/>
            <a:ext cx="5943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lvl="0" indent="-265113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Bookman Old Style" pitchFamily="18" charset="0"/>
              </a:rPr>
              <a:t>Обслуживание и эксплуатация бульдозера.</a:t>
            </a:r>
          </a:p>
          <a:p>
            <a:pPr marL="265113" lvl="0" indent="-265113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Bookman Old Style" pitchFamily="18" charset="0"/>
              </a:rPr>
              <a:t>Обслуживание и эксплуатация буровой установки.</a:t>
            </a:r>
          </a:p>
          <a:p>
            <a:pPr marL="265113" lvl="0" indent="-265113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Bookman Old Style" pitchFamily="18" charset="0"/>
              </a:rPr>
              <a:t>Обслуживание и эксплуатация скрепера.</a:t>
            </a:r>
          </a:p>
          <a:p>
            <a:pPr marL="265113" lvl="0" indent="-265113">
              <a:buClr>
                <a:srgbClr val="C00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Bookman Old Style" pitchFamily="18" charset="0"/>
              </a:rPr>
              <a:t>Обслуживание и эксплуатация экскаватора.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28600" y="3505200"/>
            <a:ext cx="84596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175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8025" algn="l"/>
              </a:tabLst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Обучающийся по профессии Машинист на открытых горных</a:t>
            </a:r>
            <a:b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работах готовится к следующим видам деятельности: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152400" y="0"/>
          <a:ext cx="8915400" cy="6868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400300"/>
              </a:tblGrid>
              <a:tr h="373452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Профессионально важные качества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437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машиниста буровой установки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машиниста бульдозера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машиниста экскаватора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машиниста скрепера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13719">
                <a:tc gridSpan="2">
                  <a:txBody>
                    <a:bodyPr/>
                    <a:lstStyle/>
                    <a:p>
                      <a:pPr algn="l"/>
                      <a:r>
                        <a:rPr kumimoji="0" lang="ru-RU" sz="12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·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физическое здоровье;</a:t>
                      </a:r>
                    </a:p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· точность зрительно-двигательной координации;</a:t>
                      </a:r>
                    </a:p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· гибкость распределения и переключения внимания;</a:t>
                      </a:r>
                    </a:p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· техническое мышление;</a:t>
                      </a:r>
                    </a:p>
                    <a:p>
                      <a:pPr algn="l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· эмоциональная устойчивость.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физическое и психологическое здоровье; хорошие зрение и слух; быстрота реакции; распределение внимания; внимательность</a:t>
                      </a:r>
                      <a:r>
                        <a:rPr kumimoji="0" lang="ru-RU" sz="1200" b="1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2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высокая психическая и физическая выносливость;</a:t>
                      </a:r>
                    </a:p>
                    <a:p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эмоциональная устойчивость;</a:t>
                      </a:r>
                    </a:p>
                    <a:p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умение адаптироваться в новых условиях.</a:t>
                      </a:r>
                    </a:p>
                  </a:txBody>
                  <a:tcPr/>
                </a:tc>
              </a:tr>
              <a:tr h="280089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Возможные места работы: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5871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буровые установки глубокого эксплуатационного и разведочного бурения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машинист буровых установок на нефть и газ.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строительные, дорожно-строительные, мостостроительные организации, транспортные подразделения крупных предприятий. 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строительные организации, карьеры при добыче минерального сырья.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строительные, дорожно-строительные, мостостроительные организации, транспортные подразделения крупных предприятий. 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48968">
                <a:tc gridSpan="4"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Медицинские противопоказания</a:t>
                      </a:r>
                      <a:endParaRPr lang="ru-RU" sz="11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2550226">
                <a:tc gridSpan="2">
                  <a:txBody>
                    <a:bodyPr/>
                    <a:lstStyle/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нарушение функций опорно-двигательного аппарата;</a:t>
                      </a:r>
                    </a:p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· заболевания органов зрения, слуха;</a:t>
                      </a:r>
                    </a:p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· психические заболевания;</a:t>
                      </a:r>
                    </a:p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· заболевания нервной системы;</a:t>
                      </a:r>
                    </a:p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· заболевания, связанные с потерей сознания;</a:t>
                      </a:r>
                    </a:p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· заболевания органов дыхания;</a:t>
                      </a:r>
                    </a:p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· заболевания органов пищеварения;</a:t>
                      </a:r>
                    </a:p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· заболевания почек и мочевыводящих путей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страдающим бронхиальной астмой.</a:t>
                      </a:r>
                      <a:endParaRPr lang="ru-RU" sz="1300" b="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3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хронические заболевания органов желудочно-кишечного тракта, почек; выраженные нарушения функций опорно-двигательного аппарата; </a:t>
                      </a:r>
                      <a:endParaRPr lang="ru-RU" sz="13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заболевания верхних дыхательных путей;</a:t>
                      </a:r>
                    </a:p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расстройство вестибулярного аппарата;</a:t>
                      </a:r>
                    </a:p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органические заболевания ЦНС, вызывающие расстройство движений;</a:t>
                      </a:r>
                    </a:p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заболевания органов зрения;</a:t>
                      </a:r>
                    </a:p>
                    <a:p>
                      <a:r>
                        <a:rPr kumimoji="0" lang="ru-RU" sz="13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деформация пальцев рук.</a:t>
                      </a:r>
                      <a:endParaRPr lang="ru-RU" sz="1300" b="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3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228600" y="2"/>
            <a:ext cx="8534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Профессия: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230103.04 «Наладчик аппаратного и программного обеспечения»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</a:rPr>
              <a:t>Квалификация выпускника: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Наладчик технологического оборудования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Форма освоения основной профессиональной образовательной программы: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очная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Нормативный срок освоения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основной профессиональной образовательной программы начального профессионального образования при очной форме получения образования: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715963" algn="l"/>
              </a:tabLst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на базе среднего (полного) общего образования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10 месяцев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Bookman Old Style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28600" y="1981200"/>
          <a:ext cx="85344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880"/>
                <a:gridCol w="1706880"/>
                <a:gridCol w="1706880"/>
                <a:gridCol w="1706880"/>
                <a:gridCol w="170688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Объектами профессиональной деятельности выпускников являются: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Bookman Old Style" pitchFamily="18" charset="0"/>
                          <a:ea typeface="Times New Roman" pitchFamily="18" charset="0"/>
                          <a:cs typeface="Times New Roman" pitchFamily="18" charset="0"/>
                        </a:rPr>
                        <a:t>Готовится к следующим видам деятельности</a:t>
                      </a:r>
                      <a:endParaRPr lang="ru-RU" sz="1400" b="1" u="none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Медицинские противопоказания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Родственные профессии</a:t>
                      </a:r>
                    </a:p>
                    <a:p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Bookman Old Style" pitchFamily="18" charset="0"/>
                        </a:rPr>
                        <a:t>Важные качества </a:t>
                      </a:r>
                      <a:endParaRPr lang="ru-RU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Аппаратное </a:t>
                      </a:r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 программное обеспечение персональных компьютеров и серверов; </a:t>
                      </a:r>
                    </a:p>
                    <a:p>
                      <a:pPr lvl="0"/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периферийное оборудование; </a:t>
                      </a:r>
                    </a:p>
                    <a:p>
                      <a:pPr lvl="0"/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мультимедийное оборудование; </a:t>
                      </a:r>
                    </a:p>
                    <a:p>
                      <a:pPr lvl="0"/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информационные ресурсы локальных и глобальных компьютерных</a:t>
                      </a:r>
                    </a:p>
                    <a:p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Сетей.</a:t>
                      </a:r>
                    </a:p>
                    <a:p>
                      <a:endParaRPr lang="ru-RU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975" lvl="0" indent="-18097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Обслуживание, модернизация аппаратного обеспечения </a:t>
                      </a:r>
                      <a:r>
                        <a:rPr kumimoji="0" lang="ru-RU" sz="1200" b="0" kern="1200" dirty="0" err="1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пк</a:t>
                      </a:r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, серверов, периферийных устройств и оборудования, компьютерной оргтехники.</a:t>
                      </a:r>
                    </a:p>
                    <a:p>
                      <a:pPr marL="180975" lvl="0" indent="-180975">
                        <a:buClr>
                          <a:srgbClr val="C00000"/>
                        </a:buClr>
                        <a:buFont typeface="Wingdings" pitchFamily="2" charset="2"/>
                        <a:buChar char="ü"/>
                      </a:pPr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Установка,</a:t>
                      </a:r>
                      <a:r>
                        <a:rPr kumimoji="0" lang="ru-RU" sz="1200" b="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b="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обслуживание и модернизация программного обеспечения</a:t>
                      </a:r>
                    </a:p>
                    <a:p>
                      <a:endParaRPr lang="ru-RU" sz="12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Плохие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зрение и слух;</a:t>
                      </a:r>
                    </a:p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нервные и психические заболевания;</a:t>
                      </a:r>
                    </a:p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болезни, связанные с потерей сознания;</a:t>
                      </a:r>
                    </a:p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нарушение функций опорно-двигательного аппарата.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Наладчик машин и оборудования, оператор станков с программным управлением.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Хорошо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развитый технический слух;</a:t>
                      </a:r>
                    </a:p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физическое здоровье;</a:t>
                      </a:r>
                    </a:p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ручная ловкость;</a:t>
                      </a:r>
                    </a:p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внимательность;</a:t>
                      </a:r>
                    </a:p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уравновешенность;</a:t>
                      </a:r>
                    </a:p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</a:rPr>
                        <a:t>техническое мышление.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607</TotalTime>
  <Words>1237</Words>
  <PresentationFormat>Экран (4:3)</PresentationFormat>
  <Paragraphs>191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МИНИСТЕРСТВО НАУКИ И ПРОФЕССИОНАЛЬНОГО ОБРАЗОВАНИЯ ГОСУДАРСТВЕННОЕ  БЮДЖЕТНОЕ УЧРЕЖДЕНИЕ ГОРНО-ГЕОЛОГИЧЕСКИЙ   ТЕХНИКУМ</vt:lpstr>
      <vt:lpstr> В 2011г. в п. Хандыга открывается Горно-геологический техникум.  В будущем, мы надеемся, он займет место в обеспечении специалистами Томпонского горнопромышленного района и Северо-востока. Техникум будет оснащен всем необходимым оборудованием  для получения качественных профессиональных знаний и навыков   Трехэтажный учебный корпус расположен на центральной  улице поселка, с прекрасным видом на реку Алдан.  Отдельный корпус с спортивным залом, столовой, актовым залом и мастерскими. В техникуме созданы условия для развития творческой и исследовательской деятельности студентов. Обучение проводится с  использованием информационных технологий. Компьютерные классы оснащены современными моделями эвм, имеется спутниковый интернет, укомплектованы лаборатории. На занятиях применяются активные формы обучения. Техникум  предоставляет общежитие (благоустроенное).  С 2012 года запускается большой корпус общежития на 250 мест.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НАУКИ И ПРОФЕССИОНАЛЬНОГО ОБРАЗОВАНИЯ ГОСУДАРСТВЕННОЕ  БЮДЖЕТНОЕ УЧРЕЖДЕНИЕ ГОРНО-ГЕОЛОГИЧЕСКИЙ   ТЕХНИКУМ</dc:title>
  <cp:lastModifiedBy>Admin</cp:lastModifiedBy>
  <cp:revision>35</cp:revision>
  <dcterms:modified xsi:type="dcterms:W3CDTF">2011-05-04T11:35:20Z</dcterms:modified>
</cp:coreProperties>
</file>